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6" r:id="rId4"/>
    <p:sldId id="261" r:id="rId5"/>
    <p:sldId id="28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Распределение</a:t>
            </a:r>
            <a:r>
              <a:rPr lang="ru-RU" sz="1400" b="0" baseline="0"/>
              <a:t> ОПО по классам опасности </a:t>
            </a:r>
            <a:endParaRPr lang="ru-RU" sz="1400" b="0"/>
          </a:p>
        </c:rich>
      </c:tx>
      <c:layout>
        <c:manualLayout>
          <c:xMode val="edge"/>
          <c:yMode val="edge"/>
          <c:x val="0.27148310695619277"/>
          <c:y val="3.29718544980619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1AE2AC-89DE-4923-A9BA-D4BDBB9541F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A2344-C565-479B-90FA-95424ACDDAC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99040" cy="2720744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правоприменительной практике Сибирского управления Ростехнадзора на объектах трубопроводного транспорта, газопотребления 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газораспределения 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0354"/>
            <a:ext cx="8532440" cy="277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Количество ОПО под надзором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332676"/>
              </p:ext>
            </p:extLst>
          </p:nvPr>
        </p:nvGraphicFramePr>
        <p:xfrm>
          <a:off x="1835696" y="1935163"/>
          <a:ext cx="6851104" cy="2501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5737" y="134076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Под надзором находится: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3133 ОПО объектов газораспределения и газопотребления: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1 класса – 0,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2 класса – 14,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3 класса – 2793,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4 класса – 334.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Общая протяженность поднадзорных наружных трубопроводов составляет 30268,45 км.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262 ОПО магистрального трубопроводного транспорта: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1 класса – 43,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2 класса – 174,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3 класса – 18,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4 класса – 27 ОПО (АГНКС).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Общая протяженность поднадзорных отделу систем трубопроводов составляет 19509 км.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48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/>
                <a:ea typeface="Times New Roman"/>
              </a:rPr>
              <a:t>Информация о состоянии надзорной </a:t>
            </a:r>
            <a:r>
              <a:rPr lang="ru-RU" sz="1800" b="1" dirty="0" smtClean="0">
                <a:latin typeface="Times New Roman"/>
                <a:ea typeface="Times New Roman"/>
              </a:rPr>
              <a:t>деятельности за </a:t>
            </a:r>
            <a:r>
              <a:rPr lang="ru-RU" sz="1800" b="1" dirty="0" smtClean="0">
                <a:latin typeface="Times New Roman"/>
                <a:ea typeface="Times New Roman"/>
              </a:rPr>
              <a:t>6 месяцев </a:t>
            </a:r>
            <a:r>
              <a:rPr lang="ru-RU" sz="1800" b="1" dirty="0" smtClean="0">
                <a:latin typeface="Times New Roman"/>
                <a:ea typeface="Times New Roman"/>
              </a:rPr>
              <a:t>2022 года</a:t>
            </a:r>
            <a:r>
              <a:rPr lang="ru-RU" sz="1800" b="1" dirty="0" smtClean="0"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latin typeface="Times New Roman"/>
                <a:ea typeface="Times New Roman"/>
              </a:rPr>
            </a:br>
            <a:r>
              <a:rPr lang="ru-RU" sz="1800" b="1" dirty="0" smtClean="0">
                <a:latin typeface="Times New Roman"/>
                <a:ea typeface="Times New Roman"/>
              </a:rPr>
              <a:t>ГАЗ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959182"/>
              </p:ext>
            </p:extLst>
          </p:nvPr>
        </p:nvGraphicFramePr>
        <p:xfrm>
          <a:off x="1803717" y="1700805"/>
          <a:ext cx="6512699" cy="3888436"/>
        </p:xfrm>
        <a:graphic>
          <a:graphicData uri="http://schemas.openxmlformats.org/drawingml/2006/table">
            <a:tbl>
              <a:tblPr firstRow="1" firstCol="1" bandRow="1"/>
              <a:tblGrid>
                <a:gridCol w="3045335"/>
                <a:gridCol w="1302689"/>
                <a:gridCol w="1311653"/>
                <a:gridCol w="853022"/>
              </a:tblGrid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6мес. 2021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6мес. 2022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-86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3191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4295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+1104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предупреждений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41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приостановок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56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1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>Информация о состоянии надзорной деятельности за </a:t>
            </a: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6 месяцев 2022 года</a:t>
            </a:r>
            <a: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>
                <a:solidFill>
                  <a:srgbClr val="04617B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4617B"/>
                </a:solidFill>
                <a:latin typeface="Times New Roman"/>
                <a:ea typeface="Times New Roman"/>
              </a:rPr>
              <a:t>МТ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40291"/>
              </p:ext>
            </p:extLst>
          </p:nvPr>
        </p:nvGraphicFramePr>
        <p:xfrm>
          <a:off x="1803717" y="1844828"/>
          <a:ext cx="5792620" cy="3240355"/>
        </p:xfrm>
        <a:graphic>
          <a:graphicData uri="http://schemas.openxmlformats.org/drawingml/2006/table">
            <a:tbl>
              <a:tblPr firstRow="1" firstCol="1" bandRow="1"/>
              <a:tblGrid>
                <a:gridCol w="2708626"/>
                <a:gridCol w="1158657"/>
                <a:gridCol w="1166629"/>
                <a:gridCol w="758708"/>
              </a:tblGrid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6мес. 2021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6мес. 2022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инспекторов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проверок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нарушений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административных мер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штрафов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87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штрафов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364,2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484,2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46"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требовательности (нарушений на 1 штраф)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5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+1,2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6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i="1" dirty="0" smtClean="0">
                <a:latin typeface="Batang" pitchFamily="18" charset="-127"/>
                <a:ea typeface="Batang" pitchFamily="18" charset="-127"/>
              </a:rPr>
              <a:t>СПАСИБО ЗА ВНИМАНИЕ!</a:t>
            </a:r>
            <a:endParaRPr lang="ru-RU" sz="8800" i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90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833</TotalTime>
  <Words>252</Words>
  <Application>Microsoft Office PowerPoint</Application>
  <PresentationFormat>Экран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Количество ОПО под надзором</vt:lpstr>
      <vt:lpstr>Информация о состоянии надзорной деятельности за 6 месяцев 2022 года ГАЗ</vt:lpstr>
      <vt:lpstr>Информация о состоянии надзорной деятельности за 6 месяцев 2022 года МТ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Жданов Дмитрий Серг.</dc:creator>
  <cp:lastModifiedBy>Гази МТ надзор Нск </cp:lastModifiedBy>
  <cp:revision>159</cp:revision>
  <dcterms:created xsi:type="dcterms:W3CDTF">2017-11-07T04:06:25Z</dcterms:created>
  <dcterms:modified xsi:type="dcterms:W3CDTF">2022-08-29T05:58:28Z</dcterms:modified>
</cp:coreProperties>
</file>